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73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73" r:id="rId6"/>
    <p:sldId id="265" r:id="rId7"/>
    <p:sldId id="262" r:id="rId8"/>
    <p:sldId id="263" r:id="rId9"/>
    <p:sldId id="276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5" r:id="rId19"/>
  </p:sldIdLst>
  <p:sldSz cx="14630400" cy="8229600"/>
  <p:notesSz cx="8229600" cy="146304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Gelasio" panose="020B0604020202020204" charset="0"/>
      <p:regular r:id="rId27"/>
    </p:embeddedFont>
    <p:embeddedFont>
      <p:font typeface="Instrument Sans Medium" panose="020B0604020202020204" charset="0"/>
      <p:regular r:id="rId28"/>
    </p:embeddedFont>
    <p:embeddedFont>
      <p:font typeface="Instrument Sans Semi Bold" panose="020B0604020202020204" charset="0"/>
      <p:regular r:id="rId29"/>
    </p:embeddedFont>
    <p:embeddedFont>
      <p:font typeface="Lato" panose="020B0604020202020204" charset="0"/>
      <p:regular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果実 広瀬" initials="果実" lastIdx="2" clrIdx="0">
    <p:extLst>
      <p:ext uri="{19B8F6BF-5375-455C-9EA6-DF929625EA0E}">
        <p15:presenceInfo xmlns:p15="http://schemas.microsoft.com/office/powerpoint/2012/main" userId="648b03a67a906a1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0" autoAdjust="0"/>
    <p:restoredTop sz="94569" autoAdjust="0"/>
  </p:normalViewPr>
  <p:slideViewPr>
    <p:cSldViewPr snapToGrid="0" snapToObjects="1">
      <p:cViewPr varScale="1">
        <p:scale>
          <a:sx n="103" d="100"/>
          <a:sy n="103" d="100"/>
        </p:scale>
        <p:origin x="480" y="72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0900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882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8222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6594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3059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571B166-CF2B-4A28-A795-11E1C8BD3E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94720" y="7408546"/>
            <a:ext cx="3291840" cy="438150"/>
          </a:xfrm>
        </p:spPr>
        <p:txBody>
          <a:bodyPr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36493401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64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12030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5022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7648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8386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5218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536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3525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6452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108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hf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85465" y="2870180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MoneyGuard: Ваш ИИ-помощник для управления финансами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6280191" y="4296251"/>
            <a:ext cx="7556421" cy="1451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23F1EE-E642-4C24-955D-AE136D042653}"/>
              </a:ext>
            </a:extLst>
          </p:cNvPr>
          <p:cNvSpPr txBox="1"/>
          <p:nvPr/>
        </p:nvSpPr>
        <p:spPr>
          <a:xfrm>
            <a:off x="10350337" y="7306074"/>
            <a:ext cx="3486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Instrument Sans Medium" panose="020B0604020202020204" charset="0"/>
              </a:rPr>
              <a:t>10</a:t>
            </a:r>
            <a:r>
              <a:rPr lang="ru-RU" sz="2800" dirty="0">
                <a:latin typeface="Instrument Sans Medium" panose="020B0604020202020204" charset="0"/>
              </a:rPr>
              <a:t> группа 5 команда</a:t>
            </a:r>
            <a:endParaRPr lang="ru-RU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3754" y="698778"/>
            <a:ext cx="7069575" cy="649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100"/>
              </a:lnSpc>
            </a:pPr>
            <a:r>
              <a:rPr lang="en-US" sz="4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Преимущества MoneyGuard</a:t>
            </a:r>
            <a:endParaRPr lang="en-US" sz="4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753" y="1659970"/>
            <a:ext cx="1039179" cy="15299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64637" y="1867733"/>
            <a:ext cx="3140035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Быстрый импорт данных</a:t>
            </a:r>
            <a:endParaRPr lang="en-US" sz="2800" dirty="0"/>
          </a:p>
        </p:txBody>
      </p:sp>
      <p:sp>
        <p:nvSpPr>
          <p:cNvPr id="6" name="Text 2"/>
          <p:cNvSpPr/>
          <p:nvPr/>
        </p:nvSpPr>
        <p:spPr>
          <a:xfrm>
            <a:off x="7564637" y="2317076"/>
            <a:ext cx="6338411" cy="665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Импорт данных, без необходимости ввода учетных данных от банка</a:t>
            </a:r>
            <a:endParaRPr lang="en-US" sz="2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753" y="3189925"/>
            <a:ext cx="1039179" cy="15299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64638" y="3397688"/>
            <a:ext cx="2598063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ИИ-анализ</a:t>
            </a:r>
            <a:endParaRPr lang="en-US" sz="2800" dirty="0"/>
          </a:p>
        </p:txBody>
      </p:sp>
      <p:sp>
        <p:nvSpPr>
          <p:cNvPr id="9" name="Text 4"/>
          <p:cNvSpPr/>
          <p:nvPr/>
        </p:nvSpPr>
        <p:spPr>
          <a:xfrm>
            <a:off x="7564637" y="3847029"/>
            <a:ext cx="6338411" cy="665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Персонализированные рекомендации по оптимизации бюджета</a:t>
            </a:r>
            <a:endParaRPr lang="en-US" sz="20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3753" y="4719876"/>
            <a:ext cx="1039179" cy="124706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64638" y="4927641"/>
            <a:ext cx="2598063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Цели</a:t>
            </a:r>
            <a:endParaRPr lang="en-US" sz="2800" dirty="0"/>
          </a:p>
        </p:txBody>
      </p:sp>
      <p:sp>
        <p:nvSpPr>
          <p:cNvPr id="12" name="Text 6"/>
          <p:cNvSpPr/>
          <p:nvPr/>
        </p:nvSpPr>
        <p:spPr>
          <a:xfrm>
            <a:off x="7564637" y="5376982"/>
            <a:ext cx="6338411" cy="33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Установка и достижение финансовых целей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6213754" y="6200657"/>
            <a:ext cx="7689295" cy="1330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endParaRPr lang="en-US" sz="2000" dirty="0"/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9678BCF9-1BDB-4791-ACCE-39808DC932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3227428"/>
            <a:ext cx="98167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 err="1">
                <a:latin typeface="Gelasio" pitchFamily="34" charset="0"/>
                <a:ea typeface="Gelasio" pitchFamily="34" charset="-122"/>
                <a:cs typeface="Gelasio" pitchFamily="34" charset="-120"/>
              </a:rPr>
              <a:t>Почему</a:t>
            </a:r>
            <a:r>
              <a:rPr lang="en-US" sz="54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ru-RU" sz="54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именно мы</a:t>
            </a:r>
            <a:r>
              <a:rPr lang="en-US" sz="54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?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793791" y="427636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800" dirty="0">
                <a:latin typeface="Lato" pitchFamily="34" charset="0"/>
                <a:ea typeface="Lato" pitchFamily="34" charset="-122"/>
                <a:cs typeface="Lato" pitchFamily="34" charset="-120"/>
              </a:rPr>
              <a:t>MoneyGuard – ваш надежный партнер в мире финансов. Мы предлагаем не просто инструменты, а персональные решения. Анализируйте свои привычки, ставьте цели и достигайте их вместе с нами.</a:t>
            </a:r>
            <a:endParaRPr lang="en-US" sz="2800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0080D127-2A14-4800-B5D8-22DF110CAE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625198"/>
            <a:ext cx="4732973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00"/>
              </a:lnSpc>
            </a:pPr>
            <a:r>
              <a:rPr lang="en-US" sz="54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Предварительный дизайн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793789" y="1439704"/>
            <a:ext cx="410741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Страница добавления транзакции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5268397" y="1439704"/>
            <a:ext cx="410741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Главная страница (обзор)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9743003" y="1439704"/>
            <a:ext cx="410741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ИИ-ассистент</a:t>
            </a:r>
            <a:endParaRPr lang="en-US" sz="20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1372" y="1842903"/>
            <a:ext cx="2570679" cy="5567601"/>
          </a:xfrm>
          <a:prstGeom prst="rect">
            <a:avLst/>
          </a:prstGeom>
        </p:spPr>
      </p:pic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69C70420-76F4-40F6-BCBE-C6C3EE5712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12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A79E5F9-1206-45EE-8DAA-DDF888C9E7E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550" y="1800226"/>
            <a:ext cx="2570400" cy="5608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D6422D6-A6CB-4801-ACD2-DB3868F24166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704" y="1841304"/>
            <a:ext cx="2570400" cy="556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1791773"/>
            <a:ext cx="72990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Стек технологий (Backend)</a:t>
            </a:r>
            <a:endParaRPr lang="en-US" sz="5400" dirty="0"/>
          </a:p>
        </p:txBody>
      </p:sp>
      <p:sp>
        <p:nvSpPr>
          <p:cNvPr id="3" name="Shape 1"/>
          <p:cNvSpPr/>
          <p:nvPr/>
        </p:nvSpPr>
        <p:spPr>
          <a:xfrm>
            <a:off x="793791" y="2840713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5" y="3075145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Spring Boot 3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1028225" y="3565566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Основа нашего backend, обеспечивающая стабильность.</a:t>
            </a:r>
            <a:endParaRPr lang="en-US" sz="2000" dirty="0"/>
          </a:p>
        </p:txBody>
      </p:sp>
      <p:sp>
        <p:nvSpPr>
          <p:cNvPr id="6" name="Shape 4"/>
          <p:cNvSpPr/>
          <p:nvPr/>
        </p:nvSpPr>
        <p:spPr>
          <a:xfrm>
            <a:off x="7428669" y="2840713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63101" y="3075145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Spring Security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7663101" y="3565566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Защита данных пользователей – наш главный приоритет.</a:t>
            </a:r>
            <a:endParaRPr lang="en-US" sz="2000" dirty="0"/>
          </a:p>
        </p:txBody>
      </p:sp>
      <p:sp>
        <p:nvSpPr>
          <p:cNvPr id="9" name="Shape 7"/>
          <p:cNvSpPr/>
          <p:nvPr/>
        </p:nvSpPr>
        <p:spPr>
          <a:xfrm>
            <a:off x="793791" y="4752619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8225" y="4987052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PostgreSQL</a:t>
            </a:r>
            <a:endParaRPr lang="en-US" sz="2800" dirty="0"/>
          </a:p>
        </p:txBody>
      </p:sp>
      <p:sp>
        <p:nvSpPr>
          <p:cNvPr id="11" name="Text 9"/>
          <p:cNvSpPr/>
          <p:nvPr/>
        </p:nvSpPr>
        <p:spPr>
          <a:xfrm>
            <a:off x="1028225" y="5477471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Надежное хранение данных с высокой производительностью.</a:t>
            </a:r>
            <a:endParaRPr lang="en-US" sz="2000" dirty="0"/>
          </a:p>
        </p:txBody>
      </p:sp>
      <p:sp>
        <p:nvSpPr>
          <p:cNvPr id="12" name="Shape 10"/>
          <p:cNvSpPr/>
          <p:nvPr/>
        </p:nvSpPr>
        <p:spPr>
          <a:xfrm>
            <a:off x="7428669" y="4752619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63101" y="4987052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 err="1">
                <a:latin typeface="Gelasio" pitchFamily="34" charset="0"/>
                <a:cs typeface="Gelasio" pitchFamily="34" charset="-120"/>
              </a:rPr>
              <a:t>Qwen</a:t>
            </a:r>
            <a:r>
              <a:rPr lang="en-US" sz="2800" dirty="0">
                <a:latin typeface="Gelasio" pitchFamily="34" charset="0"/>
                <a:cs typeface="Gelasio" pitchFamily="34" charset="-120"/>
              </a:rPr>
              <a:t> AI</a:t>
            </a:r>
            <a:endParaRPr lang="en-US" sz="2800" dirty="0"/>
          </a:p>
        </p:txBody>
      </p:sp>
      <p:sp>
        <p:nvSpPr>
          <p:cNvPr id="14" name="Text 12"/>
          <p:cNvSpPr/>
          <p:nvPr/>
        </p:nvSpPr>
        <p:spPr>
          <a:xfrm>
            <a:off x="7663101" y="5477471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ru-RU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ИИ цена-качество, хорошая аналитика финансовых данных</a:t>
            </a: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2000" dirty="0"/>
          </a:p>
        </p:txBody>
      </p:sp>
      <p:sp>
        <p:nvSpPr>
          <p:cNvPr id="19" name="Номер слайда 18">
            <a:extLst>
              <a:ext uri="{FF2B5EF4-FFF2-40B4-BE49-F238E27FC236}">
                <a16:creationId xmlns:a16="http://schemas.microsoft.com/office/drawing/2014/main" id="{8DE8FDFE-B02B-416F-93EE-6797433400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89" y="2619257"/>
            <a:ext cx="74897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Стек технологий (Frontend)</a:t>
            </a:r>
            <a:endParaRPr lang="en-US" sz="5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1" y="3547824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87581" y="3668197"/>
            <a:ext cx="221170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Flutter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1587581" y="4158615"/>
            <a:ext cx="22117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Кроссплатформенность для доступа с любого устройства.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7" y="3547824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933236" y="3668197"/>
            <a:ext cx="2211824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Riverpod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4933236" y="4158615"/>
            <a:ext cx="2211824" cy="1451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Управление состоянием приложения для плавной работы.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3547824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283536" y="3566161"/>
            <a:ext cx="23251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Flutter</a:t>
            </a:r>
            <a:r>
              <a:rPr lang="ru-RU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Secure Storage</a:t>
            </a:r>
            <a:endParaRPr lang="en-US" sz="2800" dirty="0"/>
          </a:p>
        </p:txBody>
      </p:sp>
      <p:sp>
        <p:nvSpPr>
          <p:cNvPr id="11" name="Text 6"/>
          <p:cNvSpPr/>
          <p:nvPr/>
        </p:nvSpPr>
        <p:spPr>
          <a:xfrm>
            <a:off x="8279010" y="4357211"/>
            <a:ext cx="221182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Безопасное хранение данных на устройстве.</a:t>
            </a:r>
            <a:endParaRPr lang="en-US" sz="20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5" y="3591639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624787" y="3591639"/>
            <a:ext cx="221182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PDF/Excel Export</a:t>
            </a:r>
            <a:endParaRPr lang="en-US" sz="2800" dirty="0"/>
          </a:p>
        </p:txBody>
      </p:sp>
      <p:sp>
        <p:nvSpPr>
          <p:cNvPr id="14" name="Text 8"/>
          <p:cNvSpPr/>
          <p:nvPr/>
        </p:nvSpPr>
        <p:spPr>
          <a:xfrm>
            <a:off x="11634728" y="4340066"/>
            <a:ext cx="221182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Удобный экспорт данных для анализа.</a:t>
            </a:r>
            <a:endParaRPr lang="en-US" sz="2000" dirty="0"/>
          </a:p>
        </p:txBody>
      </p:sp>
      <p:sp>
        <p:nvSpPr>
          <p:cNvPr id="19" name="Номер слайда 18">
            <a:extLst>
              <a:ext uri="{FF2B5EF4-FFF2-40B4-BE49-F238E27FC236}">
                <a16:creationId xmlns:a16="http://schemas.microsoft.com/office/drawing/2014/main" id="{29E21CA7-04C9-4673-B59D-59EF6A30AE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3"/>
            <a:ext cx="56705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Бизнес-модель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793791" y="3997165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Бесплатная версия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91" y="457831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Привлекает новых пользователей и дает возможность попробовать.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599521" y="3997165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Подписка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7599522" y="457831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Основной источник дохода. Базовый тариф: 149 ₽/мес.</a:t>
            </a:r>
            <a:endParaRPr lang="en-US" sz="2000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69AB348-8142-4FDB-BF87-33A27BA010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9134"/>
            <a:ext cx="5103615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00"/>
              </a:lnSpc>
            </a:pPr>
            <a:r>
              <a:rPr lang="en-US" sz="54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Roadmap</a:t>
            </a:r>
            <a:endParaRPr lang="en-US" sz="5400" dirty="0"/>
          </a:p>
        </p:txBody>
      </p:sp>
      <p:sp>
        <p:nvSpPr>
          <p:cNvPr id="3" name="Shape 1"/>
          <p:cNvSpPr/>
          <p:nvPr/>
        </p:nvSpPr>
        <p:spPr>
          <a:xfrm>
            <a:off x="1023343" y="1623181"/>
            <a:ext cx="22860" cy="5927169"/>
          </a:xfrm>
          <a:prstGeom prst="roundRect">
            <a:avLst>
              <a:gd name="adj" fmla="val 375070"/>
            </a:avLst>
          </a:prstGeom>
          <a:solidFill>
            <a:srgbClr val="CECEC9"/>
          </a:solidFill>
          <a:ln/>
        </p:spPr>
      </p:sp>
      <p:sp>
        <p:nvSpPr>
          <p:cNvPr id="4" name="Shape 2"/>
          <p:cNvSpPr/>
          <p:nvPr/>
        </p:nvSpPr>
        <p:spPr>
          <a:xfrm>
            <a:off x="1230093" y="2070855"/>
            <a:ext cx="612339" cy="22860"/>
          </a:xfrm>
          <a:prstGeom prst="roundRect">
            <a:avLst>
              <a:gd name="adj" fmla="val 375070"/>
            </a:avLst>
          </a:prstGeom>
          <a:solidFill>
            <a:srgbClr val="CECEC9"/>
          </a:solidFill>
          <a:ln/>
        </p:spPr>
      </p:sp>
      <p:sp>
        <p:nvSpPr>
          <p:cNvPr id="5" name="Shape 3"/>
          <p:cNvSpPr/>
          <p:nvPr/>
        </p:nvSpPr>
        <p:spPr>
          <a:xfrm>
            <a:off x="793731" y="1852732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870229" y="1952532"/>
            <a:ext cx="306111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400"/>
              </a:lnSpc>
            </a:pPr>
            <a:r>
              <a:rPr lang="en-US" sz="24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2044066" y="182725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32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Q2 202</a:t>
            </a:r>
            <a:r>
              <a:rPr lang="ru-RU" sz="32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5</a:t>
            </a:r>
            <a:endParaRPr lang="en-US" sz="3200" dirty="0"/>
          </a:p>
        </p:txBody>
      </p:sp>
      <p:sp>
        <p:nvSpPr>
          <p:cNvPr id="8" name="Text 6"/>
          <p:cNvSpPr/>
          <p:nvPr/>
        </p:nvSpPr>
        <p:spPr>
          <a:xfrm>
            <a:off x="2044066" y="2268499"/>
            <a:ext cx="117925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551"/>
              </a:lnSpc>
              <a:buSzPct val="100000"/>
              <a:buChar char="•"/>
            </a:pPr>
            <a:r>
              <a:rPr lang="en-US" sz="2800" dirty="0">
                <a:latin typeface="Lato" pitchFamily="34" charset="0"/>
                <a:ea typeface="Lato" pitchFamily="34" charset="-122"/>
                <a:cs typeface="Lato" pitchFamily="34" charset="-120"/>
              </a:rPr>
              <a:t>Полная аналитика расходов</a:t>
            </a:r>
            <a:endParaRPr lang="en-US" sz="2800" dirty="0"/>
          </a:p>
        </p:txBody>
      </p:sp>
      <p:sp>
        <p:nvSpPr>
          <p:cNvPr id="9" name="Text 7"/>
          <p:cNvSpPr/>
          <p:nvPr/>
        </p:nvSpPr>
        <p:spPr>
          <a:xfrm>
            <a:off x="2044066" y="2666643"/>
            <a:ext cx="117925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551"/>
              </a:lnSpc>
              <a:buSzPct val="100000"/>
              <a:buChar char="•"/>
            </a:pPr>
            <a:r>
              <a:rPr lang="en-US" sz="2800" dirty="0">
                <a:latin typeface="Lato" pitchFamily="34" charset="0"/>
                <a:ea typeface="Lato" pitchFamily="34" charset="-122"/>
                <a:cs typeface="Lato" pitchFamily="34" charset="-120"/>
              </a:rPr>
              <a:t>Чат-бот с ИИ-советником</a:t>
            </a:r>
            <a:endParaRPr lang="en-US" sz="2800" dirty="0"/>
          </a:p>
        </p:txBody>
      </p:sp>
      <p:sp>
        <p:nvSpPr>
          <p:cNvPr id="10" name="Text 8"/>
          <p:cNvSpPr/>
          <p:nvPr/>
        </p:nvSpPr>
        <p:spPr>
          <a:xfrm>
            <a:off x="2044066" y="3064789"/>
            <a:ext cx="117925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551"/>
              </a:lnSpc>
              <a:buSzPct val="100000"/>
              <a:buChar char="•"/>
            </a:pPr>
            <a:r>
              <a:rPr lang="en-US" sz="2800" dirty="0">
                <a:latin typeface="Lato" pitchFamily="34" charset="0"/>
                <a:ea typeface="Lato" pitchFamily="34" charset="-122"/>
                <a:cs typeface="Lato" pitchFamily="34" charset="-120"/>
              </a:rPr>
              <a:t>Автоимпорт из Excel/CSV</a:t>
            </a:r>
            <a:endParaRPr lang="en-US" sz="2800" dirty="0"/>
          </a:p>
        </p:txBody>
      </p:sp>
      <p:sp>
        <p:nvSpPr>
          <p:cNvPr id="11" name="Shape 9"/>
          <p:cNvSpPr/>
          <p:nvPr/>
        </p:nvSpPr>
        <p:spPr>
          <a:xfrm>
            <a:off x="1230093" y="4247318"/>
            <a:ext cx="612339" cy="22860"/>
          </a:xfrm>
          <a:prstGeom prst="roundRect">
            <a:avLst>
              <a:gd name="adj" fmla="val 375070"/>
            </a:avLst>
          </a:prstGeom>
          <a:solidFill>
            <a:srgbClr val="CECEC9"/>
          </a:solidFill>
          <a:ln/>
        </p:spPr>
      </p:sp>
      <p:sp>
        <p:nvSpPr>
          <p:cNvPr id="12" name="Shape 10"/>
          <p:cNvSpPr/>
          <p:nvPr/>
        </p:nvSpPr>
        <p:spPr>
          <a:xfrm>
            <a:off x="793731" y="4029195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870229" y="4118491"/>
            <a:ext cx="306111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400"/>
              </a:lnSpc>
            </a:pPr>
            <a:r>
              <a:rPr lang="en-US" sz="24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2044066" y="400371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32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Q4 202</a:t>
            </a:r>
            <a:r>
              <a:rPr lang="ru-RU" sz="32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5</a:t>
            </a:r>
            <a:endParaRPr lang="en-US" sz="3200" dirty="0"/>
          </a:p>
        </p:txBody>
      </p:sp>
      <p:sp>
        <p:nvSpPr>
          <p:cNvPr id="15" name="Text 13"/>
          <p:cNvSpPr/>
          <p:nvPr/>
        </p:nvSpPr>
        <p:spPr>
          <a:xfrm>
            <a:off x="2044066" y="4444961"/>
            <a:ext cx="117925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551"/>
              </a:lnSpc>
              <a:buSzPct val="100000"/>
              <a:buChar char="•"/>
            </a:pPr>
            <a:r>
              <a:rPr lang="en-US" sz="2800" dirty="0">
                <a:latin typeface="Lato" pitchFamily="34" charset="0"/>
                <a:ea typeface="Lato" pitchFamily="34" charset="-122"/>
                <a:cs typeface="Lato" pitchFamily="34" charset="-120"/>
              </a:rPr>
              <a:t>Семейные аккаунты</a:t>
            </a:r>
            <a:endParaRPr lang="en-US" sz="2800" dirty="0"/>
          </a:p>
        </p:txBody>
      </p:sp>
      <p:sp>
        <p:nvSpPr>
          <p:cNvPr id="16" name="Text 14"/>
          <p:cNvSpPr/>
          <p:nvPr/>
        </p:nvSpPr>
        <p:spPr>
          <a:xfrm>
            <a:off x="2044066" y="4843106"/>
            <a:ext cx="117925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551"/>
              </a:lnSpc>
              <a:buSzPct val="100000"/>
              <a:buChar char="•"/>
            </a:pPr>
            <a:r>
              <a:rPr lang="en-US" sz="2800" dirty="0">
                <a:latin typeface="Lato" pitchFamily="34" charset="0"/>
                <a:ea typeface="Lato" pitchFamily="34" charset="-122"/>
                <a:cs typeface="Lato" pitchFamily="34" charset="-120"/>
              </a:rPr>
              <a:t>Кастомные категории</a:t>
            </a:r>
            <a:endParaRPr lang="en-US" sz="2800" dirty="0"/>
          </a:p>
        </p:txBody>
      </p:sp>
      <p:sp>
        <p:nvSpPr>
          <p:cNvPr id="17" name="Text 15"/>
          <p:cNvSpPr/>
          <p:nvPr/>
        </p:nvSpPr>
        <p:spPr>
          <a:xfrm>
            <a:off x="2044066" y="5241251"/>
            <a:ext cx="117925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551"/>
              </a:lnSpc>
              <a:buSzPct val="100000"/>
              <a:buChar char="•"/>
            </a:pPr>
            <a:r>
              <a:rPr lang="en-US" sz="2800" dirty="0">
                <a:latin typeface="Lato" pitchFamily="34" charset="0"/>
                <a:ea typeface="Lato" pitchFamily="34" charset="-122"/>
                <a:cs typeface="Lato" pitchFamily="34" charset="-120"/>
              </a:rPr>
              <a:t>Партнерства с банками</a:t>
            </a:r>
            <a:endParaRPr lang="en-US" sz="2800" dirty="0"/>
          </a:p>
        </p:txBody>
      </p:sp>
      <p:sp>
        <p:nvSpPr>
          <p:cNvPr id="18" name="Shape 16"/>
          <p:cNvSpPr/>
          <p:nvPr/>
        </p:nvSpPr>
        <p:spPr>
          <a:xfrm>
            <a:off x="1230093" y="6423779"/>
            <a:ext cx="612339" cy="22860"/>
          </a:xfrm>
          <a:prstGeom prst="roundRect">
            <a:avLst>
              <a:gd name="adj" fmla="val 375070"/>
            </a:avLst>
          </a:prstGeom>
          <a:solidFill>
            <a:srgbClr val="CECEC9"/>
          </a:solidFill>
          <a:ln/>
        </p:spPr>
      </p:sp>
      <p:sp>
        <p:nvSpPr>
          <p:cNvPr id="19" name="Shape 17"/>
          <p:cNvSpPr/>
          <p:nvPr/>
        </p:nvSpPr>
        <p:spPr>
          <a:xfrm>
            <a:off x="793731" y="6205657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870229" y="6307693"/>
            <a:ext cx="306111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400"/>
              </a:lnSpc>
            </a:pPr>
            <a:r>
              <a:rPr lang="en-US" sz="24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400" dirty="0"/>
          </a:p>
        </p:txBody>
      </p:sp>
      <p:sp>
        <p:nvSpPr>
          <p:cNvPr id="21" name="Text 19"/>
          <p:cNvSpPr/>
          <p:nvPr/>
        </p:nvSpPr>
        <p:spPr>
          <a:xfrm>
            <a:off x="2044066" y="618017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32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Q2 202</a:t>
            </a:r>
            <a:r>
              <a:rPr lang="ru-RU" sz="32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6</a:t>
            </a:r>
            <a:endParaRPr lang="en-US" sz="3200" dirty="0"/>
          </a:p>
        </p:txBody>
      </p:sp>
      <p:sp>
        <p:nvSpPr>
          <p:cNvPr id="22" name="Text 20"/>
          <p:cNvSpPr/>
          <p:nvPr/>
        </p:nvSpPr>
        <p:spPr>
          <a:xfrm>
            <a:off x="2044066" y="6621423"/>
            <a:ext cx="117925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551"/>
              </a:lnSpc>
              <a:buSzPct val="100000"/>
              <a:buChar char="•"/>
            </a:pPr>
            <a:r>
              <a:rPr lang="en-US" sz="2800" dirty="0">
                <a:latin typeface="Lato" pitchFamily="34" charset="0"/>
                <a:ea typeface="Lato" pitchFamily="34" charset="-122"/>
                <a:cs typeface="Lato" pitchFamily="34" charset="-120"/>
              </a:rPr>
              <a:t>Open Banking API</a:t>
            </a:r>
            <a:endParaRPr lang="en-US" sz="2800" dirty="0"/>
          </a:p>
        </p:txBody>
      </p:sp>
      <p:sp>
        <p:nvSpPr>
          <p:cNvPr id="28" name="Номер слайда 27">
            <a:extLst>
              <a:ext uri="{FF2B5EF4-FFF2-40B4-BE49-F238E27FC236}">
                <a16:creationId xmlns:a16="http://schemas.microsoft.com/office/drawing/2014/main" id="{D70BBFA9-9371-4A1D-84DE-BE3EC84585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91759"/>
            <a:ext cx="58544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Команда MoneyGuard</a:t>
            </a:r>
            <a:endParaRPr lang="en-US" sz="4450" dirty="0"/>
          </a:p>
        </p:txBody>
      </p:sp>
      <p:sp>
        <p:nvSpPr>
          <p:cNvPr id="7" name="Text 3"/>
          <p:cNvSpPr/>
          <p:nvPr/>
        </p:nvSpPr>
        <p:spPr>
          <a:xfrm>
            <a:off x="793790" y="5684401"/>
            <a:ext cx="15716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Огнев Дмитрий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93790" y="6174819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TeamLead / Backend / DevOps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5254704" y="5684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Серванс Иман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5254704" y="6174938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Frontend</a:t>
            </a:r>
            <a:endParaRPr lang="en-US" sz="1750" dirty="0"/>
          </a:p>
        </p:txBody>
      </p:sp>
      <p:sp>
        <p:nvSpPr>
          <p:cNvPr id="16" name="Text 9"/>
          <p:cNvSpPr/>
          <p:nvPr/>
        </p:nvSpPr>
        <p:spPr>
          <a:xfrm>
            <a:off x="9715738" y="56844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Чихирев Даниил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9715738" y="6174819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Тестировщик / PM</a:t>
            </a:r>
            <a:endParaRPr lang="en-US" sz="1750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06BAD57F-62FF-41F8-828B-86A35ED51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90254"/>
            <a:ext cx="2415058" cy="235906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179A6500-F82B-421C-95B8-4FFD91B57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3027315"/>
            <a:ext cx="2415059" cy="2415059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392C3A16-2BC0-4722-A803-04AD1BDD2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619" y="2990254"/>
            <a:ext cx="2534638" cy="247236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D57E56-0C74-4984-8030-BABF887C37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537722"/>
            <a:ext cx="1571625" cy="15716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9BC0CEC-74EC-4F21-AD16-DBF35D135B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704" y="6537841"/>
            <a:ext cx="1571625" cy="157162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50B08F9-369A-46C0-BB36-6032203D79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7345" y="6537841"/>
            <a:ext cx="1571625" cy="1571625"/>
          </a:xfrm>
          <a:prstGeom prst="rect">
            <a:avLst/>
          </a:prstGeom>
        </p:spPr>
      </p:pic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54C7D3F3-68EB-4DDB-A57C-292E2E2171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91759"/>
            <a:ext cx="58544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Команда MoneyGuard</a:t>
            </a:r>
            <a:endParaRPr lang="en-US" sz="4450" dirty="0"/>
          </a:p>
        </p:txBody>
      </p:sp>
      <p:sp>
        <p:nvSpPr>
          <p:cNvPr id="7" name="Text 3"/>
          <p:cNvSpPr/>
          <p:nvPr/>
        </p:nvSpPr>
        <p:spPr>
          <a:xfrm>
            <a:off x="793790" y="56844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200" dirty="0"/>
              <a:t>Мартьянов Владислав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93790" y="6174819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272525"/>
                </a:solidFill>
                <a:latin typeface="Lato" pitchFamily="34" charset="0"/>
                <a:cs typeface="Lato" pitchFamily="34" charset="-120"/>
              </a:rPr>
              <a:t>Дизайнер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5254704" y="5684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200" dirty="0">
                <a:solidFill>
                  <a:srgbClr val="272525"/>
                </a:solidFill>
                <a:latin typeface="Gelasio" pitchFamily="34" charset="0"/>
                <a:cs typeface="Gelasio" pitchFamily="34" charset="-120"/>
              </a:rPr>
              <a:t>Бадиров Самур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5254704" y="6174938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Аналитик</a:t>
            </a:r>
            <a:endParaRPr lang="en-US" sz="175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8FC4B7-F003-49A8-990F-23B67305D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45199"/>
            <a:ext cx="2728198" cy="275240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ED45471-6C70-4E40-BF46-0FA67711A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6537722"/>
            <a:ext cx="1571625" cy="15716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D60A42E-5B06-413F-BE10-431938937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537721"/>
            <a:ext cx="1571625" cy="1571625"/>
          </a:xfrm>
          <a:prstGeom prst="rect">
            <a:avLst/>
          </a:prstGeom>
        </p:spPr>
      </p:pic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87711606-4AB0-49CB-B1F0-7C2A10CBF4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18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65D9F2-622C-49EE-9708-D872DF45B3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4704" y="2545199"/>
            <a:ext cx="2752403" cy="275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28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2264926"/>
            <a:ext cx="13042821" cy="1417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Актуальные проблемы финансового управления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793791" y="4249460"/>
            <a:ext cx="3660100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>
              <a:lnSpc>
                <a:spcPts val="2751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Сложность </a:t>
            </a:r>
            <a:r>
              <a:rPr lang="en-US" sz="2800" dirty="0" err="1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учета</a:t>
            </a: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</a:t>
            </a:r>
            <a:r>
              <a:rPr lang="en-US" sz="2800" dirty="0" err="1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расходов</a:t>
            </a:r>
            <a:r>
              <a:rPr lang="ru-RU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.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91" y="483060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>
              <a:lnSpc>
                <a:spcPts val="2851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Отсутствие финансовых знаний</a:t>
            </a:r>
            <a:r>
              <a:rPr lang="en-US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793791" y="53975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>
              <a:lnSpc>
                <a:spcPts val="2851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Не</a:t>
            </a:r>
            <a:r>
              <a:rPr lang="en-US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хватает времени и мотивации.</a:t>
            </a:r>
            <a:endParaRPr lang="en-US" sz="2800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07899FCD-0A19-4806-84F8-DD96F21928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2500194"/>
            <a:ext cx="13042821" cy="1417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MoneyGuard: Ваше решение для финансовой стабильности</a:t>
            </a:r>
            <a:endParaRPr lang="en-US" sz="5400" dirty="0"/>
          </a:p>
        </p:txBody>
      </p:sp>
      <p:sp>
        <p:nvSpPr>
          <p:cNvPr id="3" name="Shape 1"/>
          <p:cNvSpPr/>
          <p:nvPr/>
        </p:nvSpPr>
        <p:spPr>
          <a:xfrm>
            <a:off x="793790" y="4513065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4555569"/>
            <a:ext cx="340163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7" y="4513064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2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Импорт транзакций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5" y="5003484"/>
            <a:ext cx="34592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1751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Никаких входов в банк. Все безопасно и просто</a:t>
            </a:r>
            <a:endParaRPr lang="en-US" sz="1751" dirty="0"/>
          </a:p>
        </p:txBody>
      </p:sp>
      <p:sp>
        <p:nvSpPr>
          <p:cNvPr id="7" name="Shape 4"/>
          <p:cNvSpPr/>
          <p:nvPr/>
        </p:nvSpPr>
        <p:spPr>
          <a:xfrm>
            <a:off x="5216962" y="4513065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032" y="4555569"/>
            <a:ext cx="340163" cy="4252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54079" y="4513064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2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ИИ-аналитика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954077" y="5003484"/>
            <a:ext cx="34592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1751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Персонализированные рекомендации и советы.</a:t>
            </a:r>
            <a:endParaRPr lang="en-US" sz="1751" dirty="0"/>
          </a:p>
        </p:txBody>
      </p:sp>
      <p:sp>
        <p:nvSpPr>
          <p:cNvPr id="11" name="Shape 7"/>
          <p:cNvSpPr/>
          <p:nvPr/>
        </p:nvSpPr>
        <p:spPr>
          <a:xfrm>
            <a:off x="9640134" y="4513065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5204" y="4555569"/>
            <a:ext cx="340163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77249" y="4513064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2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Безопасность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377249" y="5003484"/>
            <a:ext cx="34592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1751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Защита ваших финансовых </a:t>
            </a:r>
            <a:r>
              <a:rPr lang="en-US" sz="1751" dirty="0" err="1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данных</a:t>
            </a:r>
            <a:r>
              <a:rPr lang="en-US" sz="1751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r>
              <a:rPr lang="ru-RU" sz="1751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Оффлайн-режим.</a:t>
            </a:r>
            <a:endParaRPr lang="en-US" sz="1751" dirty="0"/>
          </a:p>
        </p:txBody>
      </p:sp>
      <p:sp>
        <p:nvSpPr>
          <p:cNvPr id="19" name="Номер слайда 18">
            <a:extLst>
              <a:ext uri="{FF2B5EF4-FFF2-40B4-BE49-F238E27FC236}">
                <a16:creationId xmlns:a16="http://schemas.microsoft.com/office/drawing/2014/main" id="{15117BA8-672D-478B-8769-9F067AA98A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130212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2447" y="595552"/>
            <a:ext cx="7631907" cy="1282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5000"/>
              </a:lnSpc>
            </a:pPr>
            <a:r>
              <a:rPr lang="en-US" sz="4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Динамика роста рынка финансовых технологий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6242447" y="2288382"/>
            <a:ext cx="7631907" cy="677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300"/>
              </a:lnSpc>
            </a:pPr>
            <a:r>
              <a:rPr lang="ru-RU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115</a:t>
            </a:r>
            <a:r>
              <a:rPr lang="en-US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+</a:t>
            </a:r>
            <a:endParaRPr lang="en-US" sz="5400" dirty="0"/>
          </a:p>
        </p:txBody>
      </p:sp>
      <p:sp>
        <p:nvSpPr>
          <p:cNvPr id="5" name="Text 2"/>
          <p:cNvSpPr/>
          <p:nvPr/>
        </p:nvSpPr>
        <p:spPr>
          <a:xfrm>
            <a:off x="8775737" y="2880899"/>
            <a:ext cx="2565203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500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млрд</a:t>
            </a:r>
            <a:r>
              <a:rPr lang="en-US" sz="20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₽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242386" y="3258742"/>
            <a:ext cx="7631907" cy="328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5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Объем рынка в 202</a:t>
            </a:r>
            <a:r>
              <a:rPr lang="ru-RU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году.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242447" y="4712257"/>
            <a:ext cx="7631907" cy="677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300"/>
              </a:lnSpc>
            </a:pPr>
            <a:r>
              <a:rPr lang="en-US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2021-202</a:t>
            </a:r>
            <a:r>
              <a:rPr lang="ru-RU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</a:t>
            </a:r>
            <a:endParaRPr lang="en-US" sz="5400" dirty="0"/>
          </a:p>
        </p:txBody>
      </p:sp>
      <p:sp>
        <p:nvSpPr>
          <p:cNvPr id="9" name="Text 6"/>
          <p:cNvSpPr/>
          <p:nvPr/>
        </p:nvSpPr>
        <p:spPr>
          <a:xfrm>
            <a:off x="6242384" y="5506761"/>
            <a:ext cx="7631907" cy="328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5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Непрерывный </a:t>
            </a:r>
            <a:r>
              <a:rPr lang="en-US" sz="2000" dirty="0" err="1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рост</a:t>
            </a: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2000" dirty="0" err="1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рынка</a:t>
            </a: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15-20% </a:t>
            </a:r>
            <a:r>
              <a:rPr lang="ru-RU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 год</a:t>
            </a: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6242383" y="6151009"/>
            <a:ext cx="7631907" cy="985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1"/>
              </a:lnSpc>
            </a:pPr>
            <a:endParaRPr lang="en-US" sz="2000" dirty="0"/>
          </a:p>
        </p:txBody>
      </p:sp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7E73BDB9-A95C-4AFA-9081-1F3FA77BFB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2211943"/>
            <a:ext cx="13042821" cy="1417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Актуальность MoneyGuard на российском рынке</a:t>
            </a:r>
            <a:endParaRPr lang="en-US" sz="5400" dirty="0"/>
          </a:p>
        </p:txBody>
      </p:sp>
      <p:sp>
        <p:nvSpPr>
          <p:cNvPr id="3" name="Shape 1"/>
          <p:cNvSpPr/>
          <p:nvPr/>
        </p:nvSpPr>
        <p:spPr>
          <a:xfrm>
            <a:off x="793790" y="3969663"/>
            <a:ext cx="4196359" cy="2047995"/>
          </a:xfrm>
          <a:prstGeom prst="roundRect">
            <a:avLst>
              <a:gd name="adj" fmla="val 465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5" y="4204097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Растущий спрос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1028224" y="4694515"/>
            <a:ext cx="3727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Увеличение интереса к цифровым финансовым сервисам.</a:t>
            </a:r>
            <a:endParaRPr lang="en-US" sz="2000" dirty="0"/>
          </a:p>
        </p:txBody>
      </p:sp>
      <p:sp>
        <p:nvSpPr>
          <p:cNvPr id="6" name="Shape 4"/>
          <p:cNvSpPr/>
          <p:nvPr/>
        </p:nvSpPr>
        <p:spPr>
          <a:xfrm>
            <a:off x="5216962" y="3969663"/>
            <a:ext cx="4196359" cy="2047995"/>
          </a:xfrm>
          <a:prstGeom prst="roundRect">
            <a:avLst>
              <a:gd name="adj" fmla="val 465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7" y="4204097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Цифровизация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5451396" y="4694516"/>
            <a:ext cx="3727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Активное внедрение цифровых технологий в финансы.</a:t>
            </a:r>
            <a:endParaRPr lang="en-US" sz="2000" dirty="0"/>
          </a:p>
        </p:txBody>
      </p:sp>
      <p:sp>
        <p:nvSpPr>
          <p:cNvPr id="9" name="Shape 7"/>
          <p:cNvSpPr/>
          <p:nvPr/>
        </p:nvSpPr>
        <p:spPr>
          <a:xfrm>
            <a:off x="9640134" y="3969663"/>
            <a:ext cx="4196359" cy="2047995"/>
          </a:xfrm>
          <a:prstGeom prst="roundRect">
            <a:avLst>
              <a:gd name="adj" fmla="val 465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4204097"/>
            <a:ext cx="3255051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Поддержка государства</a:t>
            </a:r>
            <a:endParaRPr lang="en-US" sz="2800" dirty="0"/>
          </a:p>
        </p:txBody>
      </p:sp>
      <p:sp>
        <p:nvSpPr>
          <p:cNvPr id="11" name="Text 9"/>
          <p:cNvSpPr/>
          <p:nvPr/>
        </p:nvSpPr>
        <p:spPr>
          <a:xfrm>
            <a:off x="9874568" y="4694516"/>
            <a:ext cx="3727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Инициативы по развитию финтех-индустрии.</a:t>
            </a:r>
            <a:endParaRPr lang="en-US" sz="2000" dirty="0"/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F5F504EF-CAB0-4BA1-A903-AE132AADA2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2" y="1679497"/>
            <a:ext cx="99394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Группы пользователей MoneyGuard</a:t>
            </a:r>
            <a:endParaRPr lang="en-US" sz="5400" dirty="0"/>
          </a:p>
        </p:txBody>
      </p:sp>
      <p:sp>
        <p:nvSpPr>
          <p:cNvPr id="3" name="Shape 1"/>
          <p:cNvSpPr/>
          <p:nvPr/>
        </p:nvSpPr>
        <p:spPr>
          <a:xfrm>
            <a:off x="793790" y="2841904"/>
            <a:ext cx="3260647" cy="1306949"/>
          </a:xfrm>
          <a:prstGeom prst="roundRect">
            <a:avLst>
              <a:gd name="adj" fmla="val 728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264569" y="329600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000"/>
              </a:lnSpc>
            </a:pPr>
            <a:r>
              <a:rPr lang="en-US" sz="25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4281249" y="3068717"/>
            <a:ext cx="3335299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 err="1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Обычный</a:t>
            </a: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</a:t>
            </a:r>
            <a:r>
              <a:rPr lang="en-US" sz="2800" dirty="0" err="1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пользователь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4281249" y="3559137"/>
            <a:ext cx="33352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Контроль расходов.</a:t>
            </a:r>
            <a:endParaRPr lang="en-US" sz="2000" dirty="0"/>
          </a:p>
        </p:txBody>
      </p:sp>
      <p:sp>
        <p:nvSpPr>
          <p:cNvPr id="7" name="Shape 5"/>
          <p:cNvSpPr/>
          <p:nvPr/>
        </p:nvSpPr>
        <p:spPr>
          <a:xfrm>
            <a:off x="4167783" y="4133612"/>
            <a:ext cx="9555480" cy="15240"/>
          </a:xfrm>
          <a:prstGeom prst="roundRect">
            <a:avLst>
              <a:gd name="adj" fmla="val 625116"/>
            </a:avLst>
          </a:prstGeom>
          <a:solidFill>
            <a:srgbClr val="C8C9CF"/>
          </a:solidFill>
          <a:ln/>
        </p:spPr>
      </p:sp>
      <p:sp>
        <p:nvSpPr>
          <p:cNvPr id="8" name="Shape 6"/>
          <p:cNvSpPr/>
          <p:nvPr/>
        </p:nvSpPr>
        <p:spPr>
          <a:xfrm>
            <a:off x="793789" y="4262200"/>
            <a:ext cx="6521411" cy="1306949"/>
          </a:xfrm>
          <a:prstGeom prst="roundRect">
            <a:avLst>
              <a:gd name="adj" fmla="val 728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3895011" y="471630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000"/>
              </a:lnSpc>
            </a:pPr>
            <a:r>
              <a:rPr lang="en-US" sz="25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7542015" y="4489013"/>
            <a:ext cx="273879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ru-RU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С</a:t>
            </a:r>
            <a:r>
              <a:rPr lang="en-US" sz="2800" dirty="0" err="1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ем</a:t>
            </a:r>
            <a:r>
              <a:rPr lang="ru-RU" sz="2800" dirty="0" err="1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ьи</a:t>
            </a:r>
            <a:endParaRPr lang="en-US" sz="2800" dirty="0"/>
          </a:p>
        </p:txBody>
      </p:sp>
      <p:sp>
        <p:nvSpPr>
          <p:cNvPr id="11" name="Text 9"/>
          <p:cNvSpPr/>
          <p:nvPr/>
        </p:nvSpPr>
        <p:spPr>
          <a:xfrm>
            <a:off x="7542015" y="4979434"/>
            <a:ext cx="27387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 err="1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Планирование</a:t>
            </a:r>
            <a:r>
              <a:rPr lang="ru-RU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семейного</a:t>
            </a: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бюджета.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793791" y="582430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endParaRPr lang="en-US" sz="2000" dirty="0"/>
          </a:p>
        </p:txBody>
      </p:sp>
      <p:sp>
        <p:nvSpPr>
          <p:cNvPr id="17" name="Номер слайда 16">
            <a:extLst>
              <a:ext uri="{FF2B5EF4-FFF2-40B4-BE49-F238E27FC236}">
                <a16:creationId xmlns:a16="http://schemas.microsoft.com/office/drawing/2014/main" id="{DEAD8A7D-D148-46EB-A4D2-F015FBC7F3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2" y="2562701"/>
            <a:ext cx="74430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SWOT-анализ MoneyGuard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793791" y="3838456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Strengths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89" y="4419602"/>
            <a:ext cx="28455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1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ИИ-анализ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93789" y="4861799"/>
            <a:ext cx="28455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1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Низкая цена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4200407" y="3838456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Weaknesses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4200405" y="4419602"/>
            <a:ext cx="28455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1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Функционал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4200405" y="4861799"/>
            <a:ext cx="28455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1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Известность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7607023" y="3838456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Opportunities</a:t>
            </a:r>
            <a:endParaRPr lang="en-US" sz="2800" dirty="0"/>
          </a:p>
        </p:txBody>
      </p:sp>
      <p:sp>
        <p:nvSpPr>
          <p:cNvPr id="10" name="Text 8"/>
          <p:cNvSpPr/>
          <p:nvPr/>
        </p:nvSpPr>
        <p:spPr>
          <a:xfrm>
            <a:off x="7607021" y="4419602"/>
            <a:ext cx="28455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1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Рост рынка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607021" y="4861799"/>
            <a:ext cx="28455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1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Международный рынок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11013639" y="3838456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Threats</a:t>
            </a:r>
            <a:endParaRPr lang="en-US" sz="2800" dirty="0"/>
          </a:p>
        </p:txBody>
      </p:sp>
      <p:sp>
        <p:nvSpPr>
          <p:cNvPr id="13" name="Text 11"/>
          <p:cNvSpPr/>
          <p:nvPr/>
        </p:nvSpPr>
        <p:spPr>
          <a:xfrm>
            <a:off x="11013637" y="4419602"/>
            <a:ext cx="28455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1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Конкуренция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11013637" y="4861799"/>
            <a:ext cx="28455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1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Риски</a:t>
            </a:r>
            <a:endParaRPr lang="en-US" sz="2000" dirty="0"/>
          </a:p>
        </p:txBody>
      </p:sp>
      <p:sp>
        <p:nvSpPr>
          <p:cNvPr id="19" name="Номер слайда 18">
            <a:extLst>
              <a:ext uri="{FF2B5EF4-FFF2-40B4-BE49-F238E27FC236}">
                <a16:creationId xmlns:a16="http://schemas.microsoft.com/office/drawing/2014/main" id="{FB7390BE-7726-4A27-B3F9-AF689668D3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760572"/>
            <a:ext cx="115108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Оценка рынка SAM/SOM для MoneyGuard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1743789" y="3778805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7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SAM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91" y="4269226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8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1,5 млн пользователей</a:t>
            </a:r>
            <a:endParaRPr lang="en-US" sz="20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4" y="1922979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980033" y="400609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00"/>
              </a:lnSpc>
            </a:pPr>
            <a:r>
              <a:rPr lang="en-US" sz="25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10051257" y="3778805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SOM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10051256" y="4269226"/>
            <a:ext cx="37853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75 тыс. клиентов</a:t>
            </a:r>
            <a:endParaRPr lang="en-US" sz="20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4" y="1922979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331041" y="400609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00"/>
              </a:lnSpc>
            </a:pPr>
            <a:r>
              <a:rPr lang="en-US" sz="25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D32815EA-8C96-46C3-AB7F-73AD68879D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4109" y="2210633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Наши конкуренты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793790" y="3500676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32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CoinKeeper</a:t>
            </a:r>
            <a:endParaRPr lang="en-US" sz="3200" dirty="0"/>
          </a:p>
        </p:txBody>
      </p:sp>
      <p:sp>
        <p:nvSpPr>
          <p:cNvPr id="5" name="Text 3"/>
          <p:cNvSpPr/>
          <p:nvPr/>
        </p:nvSpPr>
        <p:spPr>
          <a:xfrm>
            <a:off x="774109" y="3873304"/>
            <a:ext cx="634162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Синхронизация между устройствами.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74109" y="4255676"/>
            <a:ext cx="634162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Планирование бюджета.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74109" y="4621116"/>
            <a:ext cx="634162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Font typeface="Instrument Sans Medium" panose="020B0604020202020204" charset="0"/>
              <a:buChar char="–"/>
            </a:pPr>
            <a:r>
              <a:rPr lang="ru-RU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</a:t>
            </a: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е </a:t>
            </a:r>
            <a:r>
              <a:rPr lang="en-US" sz="2000" dirty="0" err="1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все</a:t>
            </a: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2000" dirty="0" err="1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банки</a:t>
            </a:r>
            <a:r>
              <a:rPr lang="ru-RU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</a:p>
        </p:txBody>
      </p:sp>
      <p:sp>
        <p:nvSpPr>
          <p:cNvPr id="9" name="Text 7"/>
          <p:cNvSpPr/>
          <p:nvPr/>
        </p:nvSpPr>
        <p:spPr>
          <a:xfrm>
            <a:off x="7502604" y="3500676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32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ZenMoney</a:t>
            </a:r>
            <a:endParaRPr lang="en-US" sz="3200" dirty="0"/>
          </a:p>
        </p:txBody>
      </p:sp>
      <p:sp>
        <p:nvSpPr>
          <p:cNvPr id="10" name="Text 8"/>
          <p:cNvSpPr/>
          <p:nvPr/>
        </p:nvSpPr>
        <p:spPr>
          <a:xfrm>
            <a:off x="7502604" y="3878461"/>
            <a:ext cx="634162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Автоматическая синхронизация с банками.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502604" y="4246840"/>
            <a:ext cx="634162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Гибкая система категорий.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7502604" y="4995392"/>
            <a:ext cx="634162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850"/>
              </a:lnSpc>
              <a:buFont typeface="Instrument Sans Medium" panose="020B0604020202020204" charset="0"/>
              <a:buChar char="–"/>
            </a:pPr>
            <a:r>
              <a:rPr lang="ru-RU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З</a:t>
            </a:r>
            <a:r>
              <a:rPr lang="en-US" sz="2000" dirty="0" err="1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адержки</a:t>
            </a: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2000" dirty="0" err="1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синхронизации</a:t>
            </a: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7502604" y="4621116"/>
            <a:ext cx="634162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Font typeface="Instrument Sans Medium" panose="020B0604020202020204" charset="0"/>
              <a:buChar char="–"/>
            </a:pPr>
            <a:r>
              <a:rPr lang="ru-RU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М</a:t>
            </a: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ногие </a:t>
            </a:r>
            <a:r>
              <a:rPr lang="en-US" sz="2000" dirty="0" err="1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функции</a:t>
            </a: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2000" dirty="0" err="1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платные</a:t>
            </a:r>
            <a:r>
              <a:rPr lang="ru-RU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</a:p>
        </p:txBody>
      </p:sp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E00AA537-D5F3-4673-A0B0-805EC41784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804D93-F272-4318-8CDB-426B3805D17A}"/>
              </a:ext>
            </a:extLst>
          </p:cNvPr>
          <p:cNvSpPr txBox="1"/>
          <p:nvPr/>
        </p:nvSpPr>
        <p:spPr>
          <a:xfrm>
            <a:off x="691693" y="4872184"/>
            <a:ext cx="4468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Instrument Sans Medium" panose="020B0604020202020204" charset="0"/>
              <a:buChar char="–"/>
            </a:pPr>
            <a:r>
              <a:rPr lang="ru-RU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</a:t>
            </a:r>
            <a:r>
              <a:rPr lang="en-US" dirty="0" err="1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граниченный</a:t>
            </a:r>
            <a:r>
              <a:rPr lang="en-US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dirty="0" err="1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функционал</a:t>
            </a:r>
            <a:r>
              <a:rPr lang="en-US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dirty="0"/>
          </a:p>
          <a:p>
            <a:endParaRPr lang="ru-RU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8B4DC4A-8705-44DC-88AF-ADBD1CD57B04}">
  <we:reference id="wa200003220" version="1.0.0.0" store="ru-RU" storeType="OMEX"/>
  <we:alternateReferences>
    <we:reference id="wa200003220" version="1.0.0.0" store="WA20000322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472</TotalTime>
  <Words>482</Words>
  <Application>Microsoft Office PowerPoint</Application>
  <PresentationFormat>Произвольный</PresentationFormat>
  <Paragraphs>161</Paragraphs>
  <Slides>18</Slides>
  <Notes>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7" baseType="lpstr">
      <vt:lpstr>Calibri</vt:lpstr>
      <vt:lpstr>Instrument Sans Medium</vt:lpstr>
      <vt:lpstr>Gelasio</vt:lpstr>
      <vt:lpstr>Arial</vt:lpstr>
      <vt:lpstr>Instrument Sans Semi Bold</vt:lpstr>
      <vt:lpstr>Lato</vt:lpstr>
      <vt:lpstr>Wingdings</vt:lpstr>
      <vt:lpstr>Calibri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果実 広瀬</cp:lastModifiedBy>
  <cp:revision>22</cp:revision>
  <dcterms:created xsi:type="dcterms:W3CDTF">2025-03-28T19:15:43Z</dcterms:created>
  <dcterms:modified xsi:type="dcterms:W3CDTF">2025-03-29T20:10:49Z</dcterms:modified>
</cp:coreProperties>
</file>